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sldIdLst>
    <p:sldId id="266" r:id="rId5"/>
    <p:sldId id="269" r:id="rId6"/>
    <p:sldId id="257" r:id="rId7"/>
    <p:sldId id="270" r:id="rId8"/>
    <p:sldId id="268" r:id="rId9"/>
    <p:sldId id="280" r:id="rId10"/>
    <p:sldId id="281" r:id="rId11"/>
    <p:sldId id="275" r:id="rId12"/>
    <p:sldId id="284" r:id="rId13"/>
    <p:sldId id="285" r:id="rId14"/>
    <p:sldId id="279" r:id="rId15"/>
    <p:sldId id="286" r:id="rId16"/>
    <p:sldId id="271" r:id="rId17"/>
    <p:sldId id="293" r:id="rId18"/>
    <p:sldId id="292" r:id="rId19"/>
    <p:sldId id="287" r:id="rId20"/>
    <p:sldId id="294" r:id="rId21"/>
    <p:sldId id="276" r:id="rId22"/>
    <p:sldId id="273" r:id="rId23"/>
    <p:sldId id="288" r:id="rId24"/>
    <p:sldId id="272" r:id="rId25"/>
    <p:sldId id="290" r:id="rId26"/>
    <p:sldId id="277" r:id="rId27"/>
    <p:sldId id="274" r:id="rId28"/>
    <p:sldId id="283" r:id="rId29"/>
    <p:sldId id="26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Data </a:t>
          </a:r>
        </a:p>
        <a:p>
          <a:pPr>
            <a:lnSpc>
              <a:spcPct val="100000"/>
            </a:lnSpc>
            <a:defRPr cap="all"/>
          </a:pPr>
          <a:r>
            <a:rPr lang="en-US" baseline="0" dirty="0"/>
            <a:t>Overview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Analysis</a:t>
          </a:r>
          <a:r>
            <a:rPr lang="en-US" baseline="0" dirty="0"/>
            <a:t> &amp; Insights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Recommendations</a:t>
          </a:r>
        </a:p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baseline="0" dirty="0"/>
            <a:t>Data </a:t>
          </a:r>
        </a:p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baseline="0" dirty="0"/>
            <a:t>Overview</a:t>
          </a:r>
          <a:endParaRPr lang="en-US" sz="2100" kern="1200" dirty="0"/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Analysis</a:t>
          </a:r>
          <a:r>
            <a:rPr lang="en-US" sz="2100" kern="1200" baseline="0" dirty="0"/>
            <a:t> &amp; Insights</a:t>
          </a:r>
          <a:endParaRPr lang="en-US" sz="2100" kern="1200" dirty="0"/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Recommendations</a:t>
          </a:r>
        </a:p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100" kern="1200" dirty="0"/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10"/>
            <a:ext cx="5268177" cy="87707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FFFF"/>
                </a:solidFill>
              </a:rPr>
              <a:t>Retail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210084"/>
            <a:ext cx="5268177" cy="787574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Presented By:-  Insha Ahmed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Date:-  18/06/2024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5957-FD27-4DFE-8A90-E28BE06C3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261731"/>
            <a:ext cx="10131287" cy="70567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Store Distribution and Performance Insights</a:t>
            </a:r>
            <a:br>
              <a:rPr lang="en-IN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2DBF1-1681-4972-9B6F-C1AD4E3D6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04730"/>
            <a:ext cx="10343323" cy="519153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Many high-performing stores in South region, Andhra Pradesh</a:t>
            </a:r>
            <a:r>
              <a:rPr lang="en-IN" sz="8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IN" sz="8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market engagement and operational efficiency </a:t>
            </a:r>
          </a:p>
          <a:p>
            <a:pPr marL="53035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8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Replicate the successful strategies from Andhra Pradesh stores in other regions. </a:t>
            </a:r>
          </a:p>
          <a:p>
            <a:pPr marL="53035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80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N" sz="8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taff training, inventory management, and customer engagement practices.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 in the North region, particularly in states like Delhi and Haryana, are not performing as well.</a:t>
            </a:r>
          </a:p>
          <a:p>
            <a:pPr marL="53035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8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Investigate reasons behind the poor performance. </a:t>
            </a:r>
            <a:r>
              <a:rPr lang="en-IN" sz="8000" i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80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nalyze</a:t>
            </a:r>
            <a:r>
              <a:rPr lang="en-IN" sz="8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local market conditions, competition, and customer preferences. </a:t>
            </a:r>
          </a:p>
          <a:p>
            <a:pPr marL="53035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8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targeted improvement plans</a:t>
            </a:r>
            <a:r>
              <a:rPr lang="en-IN" sz="80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IN" sz="8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localized marketing campaigns, and better inventory management.</a:t>
            </a:r>
          </a:p>
          <a:p>
            <a:pPr marL="0" indent="0">
              <a:buNone/>
            </a:pP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9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CB0B-9DC5-4108-ADAB-5ED289A7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7687"/>
            <a:ext cx="9601200" cy="612913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23420-ADE7-4398-91A2-A2CA78249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4000"/>
            <a:ext cx="9601200" cy="4343400"/>
          </a:xfrm>
        </p:spPr>
        <p:txBody>
          <a:bodyPr/>
          <a:lstStyle/>
          <a:p>
            <a:pPr>
              <a:lnSpc>
                <a:spcPct val="40000"/>
              </a:lnSpc>
              <a:spcAft>
                <a:spcPts val="800"/>
              </a:spcAft>
            </a:pP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40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a total of 32,951 different products spread across 14 categories.</a:t>
            </a: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40000"/>
              </a:lnSpc>
              <a:spcAft>
                <a:spcPts val="800"/>
              </a:spcAft>
              <a:buNone/>
            </a:pP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40000"/>
              </a:lnSpc>
              <a:spcAft>
                <a:spcPts val="800"/>
              </a:spcAft>
              <a:buNone/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 10 expensive products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E9761-C60C-4D40-83A8-3E05B71E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3028804"/>
            <a:ext cx="6476209" cy="27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1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19EA-79F3-40BF-9043-49892437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1183"/>
            <a:ext cx="9601200" cy="732183"/>
          </a:xfrm>
        </p:spPr>
        <p:txBody>
          <a:bodyPr>
            <a:normAutofit/>
          </a:bodyPr>
          <a:lstStyle/>
          <a:p>
            <a:r>
              <a:rPr lang="en-US" sz="4000" dirty="0"/>
              <a:t>Product Analysis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73A48-3C7B-48C7-889B-A0FB4DCB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89043"/>
            <a:ext cx="9601200" cy="407835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top 10 most expensive products were each bought only once.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Possible reasons - high price points, limited awareness, or lack of repeat purchase incentives.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</a:t>
            </a: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mplement marketing strategies to highlight these products' unique premium features, benefits, and exclusivity and offer loyalty incentives or discounts to encourage repeat purchases.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who bought these expensive products might belong to a high-value customer segment. Identify and segment these customers for targeted marketing campaigns.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547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22E5-A390-49F6-B66B-08010B98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8661"/>
            <a:ext cx="9601200" cy="559904"/>
          </a:xfrm>
        </p:spPr>
        <p:txBody>
          <a:bodyPr>
            <a:normAutofit fontScale="90000"/>
          </a:bodyPr>
          <a:lstStyle/>
          <a:p>
            <a:r>
              <a:rPr lang="en-IN" spc="-40" dirty="0"/>
              <a:t>Customer</a:t>
            </a:r>
            <a:r>
              <a:rPr lang="en-IN" spc="-10" dirty="0"/>
              <a:t> </a:t>
            </a:r>
            <a:r>
              <a:rPr lang="en-IN" spc="-145" dirty="0"/>
              <a:t>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71E6-AC23-437B-81B4-F38B20E8D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92696"/>
            <a:ext cx="9601200" cy="5446644"/>
          </a:xfrm>
        </p:spPr>
        <p:txBody>
          <a:bodyPr>
            <a:normAutofit/>
          </a:bodyPr>
          <a:lstStyle/>
          <a:p>
            <a:pPr marL="38520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</a:pPr>
            <a:endParaRPr lang="en-IN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52" indent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Preferences</a:t>
            </a:r>
          </a:p>
          <a:p>
            <a:pPr marL="38520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</a:pPr>
            <a:r>
              <a:rPr lang="en-IN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Preferred Product Category: </a:t>
            </a: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Toys &amp; Gifts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520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Preferred payment method: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 card 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520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referred store: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ST103 (25.7895%)</a:t>
            </a:r>
          </a:p>
          <a:p>
            <a:pPr marL="38520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referred channel: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Instore  </a:t>
            </a:r>
          </a:p>
          <a:p>
            <a:pPr marL="38520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who purchased in all the channels: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987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4BC34-5FE1-49E6-BF5E-6F2D8C5B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9531"/>
            <a:ext cx="9601200" cy="428045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marketing efforts and inventory management on the "Toys &amp; Gifts" category. Capitalize on its popularity and expand product lines within this category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factors contributing to the popularity of ST103, such as location, customer service, product range, and promotional activities. Apply successful practices from ST103 to other stores to improve their performance.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 the in-store shopping experience with personalized customer service, engaging displays, and interactive elements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 orders are low, most likely due to lack of awareness, or past issue with delay, damage in transit, etc.                                                                                                         P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romote the other channels by expressing the convenience they can offer.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26503-8269-449C-8F8E-0CB5151A3DDA}"/>
              </a:ext>
            </a:extLst>
          </p:cNvPr>
          <p:cNvSpPr txBox="1"/>
          <p:nvPr/>
        </p:nvSpPr>
        <p:spPr>
          <a:xfrm>
            <a:off x="1371600" y="377688"/>
            <a:ext cx="3946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spc="-40" dirty="0"/>
              <a:t>Customer</a:t>
            </a:r>
            <a:r>
              <a:rPr lang="en-IN" sz="4000" spc="-10" dirty="0"/>
              <a:t> </a:t>
            </a:r>
            <a:r>
              <a:rPr lang="en-IN" sz="4000" spc="-145" dirty="0"/>
              <a:t>Analysis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841343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3143-D638-40EC-9F1E-9B593FA9A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4009"/>
            <a:ext cx="9601200" cy="612913"/>
          </a:xfrm>
        </p:spPr>
        <p:txBody>
          <a:bodyPr>
            <a:normAutofit fontScale="90000"/>
          </a:bodyPr>
          <a:lstStyle/>
          <a:p>
            <a:r>
              <a:rPr lang="en-IN" spc="-40" dirty="0"/>
              <a:t>Customer</a:t>
            </a:r>
            <a:r>
              <a:rPr lang="en-IN" spc="-10" dirty="0"/>
              <a:t> </a:t>
            </a:r>
            <a:r>
              <a:rPr lang="en-IN" spc="-145" dirty="0"/>
              <a:t>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BBCE-E8A4-4FF0-8531-ED7FB0D04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1479"/>
            <a:ext cx="9601200" cy="5208104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en-IN" sz="2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customers who purchased one category and purchased multiple categories: </a:t>
            </a:r>
          </a:p>
          <a:p>
            <a:endParaRPr lang="en-IN" sz="2000" dirty="0">
              <a:solidFill>
                <a:srgbClr val="008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b="1" dirty="0">
              <a:solidFill>
                <a:schemeClr val="tx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N" b="1" dirty="0">
              <a:solidFill>
                <a:schemeClr val="tx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N" sz="20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20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en-IN" sz="2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one-time buyers and repeat buyers: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B2ABA-E9C9-4A8B-BFB6-A07AD25A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18327"/>
            <a:ext cx="8036615" cy="1002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6D1891-4D2F-4246-977E-BD10AEBC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96" y="4248223"/>
            <a:ext cx="7931219" cy="99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3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F6F7C-C7D8-4F97-83AE-1308062CB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05948"/>
            <a:ext cx="9601200" cy="5274364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who purchase multiple categories have higher total spent per order but lower average satisfaction scores compared to those who purchase a single category. Address potential issues such as product quality, customer service, etc.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One-time buyers constitute the majority of customers but have lower total spending compared to repeat buyers. Repeat buyers have a significantly higher total spend. Implement retention strategies to convert one-time buyers into repeat buyers.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BB45C-3198-434B-A97F-295FB0481692}"/>
              </a:ext>
            </a:extLst>
          </p:cNvPr>
          <p:cNvSpPr txBox="1"/>
          <p:nvPr/>
        </p:nvSpPr>
        <p:spPr>
          <a:xfrm>
            <a:off x="1371600" y="377688"/>
            <a:ext cx="3946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spc="-40" dirty="0"/>
              <a:t>Customer</a:t>
            </a:r>
            <a:r>
              <a:rPr lang="en-IN" sz="4000" spc="-10" dirty="0"/>
              <a:t> </a:t>
            </a:r>
            <a:r>
              <a:rPr lang="en-IN" sz="4000" spc="-145" dirty="0"/>
              <a:t>Analysis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46143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0F850-A8E7-4799-AB6F-803C9DAF6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6862"/>
            <a:ext cx="9601200" cy="573157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Customer Acquisition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5AE8A-AFB7-44A4-A926-1DEAA0721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9952" y="1683026"/>
            <a:ext cx="4684540" cy="478811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Average no. of customers acquired per month: 3080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Maximum no. of customers acquired in August 2023</a:t>
            </a: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DB8CE-7410-40EF-9B41-D96440AAC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83026"/>
            <a:ext cx="44767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8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D41F-C06A-45EE-9FEC-32D84BBD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113" y="327991"/>
            <a:ext cx="9601200" cy="811696"/>
          </a:xfrm>
        </p:spPr>
        <p:txBody>
          <a:bodyPr>
            <a:normAutofit/>
          </a:bodyPr>
          <a:lstStyle/>
          <a:p>
            <a:r>
              <a:rPr lang="en-US" sz="4000" dirty="0"/>
              <a:t>RFM Customer Segmentation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E998-4278-438C-B9BC-93EB3649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931" y="1417983"/>
            <a:ext cx="5963478" cy="5234607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Premium: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High satisfaction (4.18)           </a:t>
            </a:r>
          </a:p>
          <a:p>
            <a:pPr marL="530352" lvl="1" indent="0">
              <a:buNone/>
            </a:pPr>
            <a:r>
              <a:rPr 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Offer VIP memberships with benefits like early access to sales, exclusive product previews, and personalized shopping experiences. Use personalized email campaigns highlighting luxury products</a:t>
            </a:r>
          </a:p>
          <a:p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Gold: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High satisfaction (4.07)                                                                    </a:t>
            </a:r>
          </a:p>
          <a:p>
            <a:pPr marL="530352" lvl="1" indent="0">
              <a:buNone/>
            </a:pPr>
            <a:r>
              <a:rPr 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Offer gold-tier memberships with benefits like free shipping, and exclusive discounts.</a:t>
            </a:r>
          </a:p>
          <a:p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Silver: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Moderate satisfaction  (3.47)                                                             </a:t>
            </a:r>
          </a:p>
          <a:p>
            <a:pPr marL="530352" lvl="1" indent="0">
              <a:buNone/>
            </a:pPr>
            <a:r>
              <a:rPr 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Enhance customer experience by Improving product quality and customer service to boost satisfaction.</a:t>
            </a:r>
          </a:p>
          <a:p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Standard: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Moderate satisfaction (3.57) </a:t>
            </a:r>
          </a:p>
          <a:p>
            <a:pPr marL="530352" lvl="1" indent="0">
              <a:buNone/>
            </a:pPr>
            <a:r>
              <a:rPr 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Introduce a points-based reward system for frequent purchases, offering discounts or free items after a certain number of purchases. Increase advertising efforts focusing on deals, discounts, and bundled offers.</a:t>
            </a:r>
            <a:endParaRPr lang="en-IN" sz="1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A989C-4948-46E5-A674-DE747104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12" y="1926878"/>
            <a:ext cx="3990949" cy="33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33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BB7F-FB6A-454E-B214-9870E0FF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78905"/>
            <a:ext cx="9601200" cy="665922"/>
          </a:xfrm>
        </p:spPr>
        <p:txBody>
          <a:bodyPr>
            <a:normAutofit fontScale="90000"/>
          </a:bodyPr>
          <a:lstStyle/>
          <a:p>
            <a:r>
              <a:rPr lang="en-IN" spc="-5" dirty="0"/>
              <a:t>Category</a:t>
            </a:r>
            <a:r>
              <a:rPr lang="en-IN" sz="4400" spc="-65" dirty="0"/>
              <a:t> </a:t>
            </a:r>
            <a:r>
              <a:rPr lang="en-IN" sz="4400" spc="-160" dirty="0"/>
              <a:t>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5412-C03D-4E49-AF54-0C4B743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980661"/>
            <a:ext cx="10409583" cy="569843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		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A list of items on a white background&#10;&#10;Description automatically generated">
            <a:extLst>
              <a:ext uri="{FF2B5EF4-FFF2-40B4-BE49-F238E27FC236}">
                <a16:creationId xmlns:a16="http://schemas.microsoft.com/office/drawing/2014/main" id="{6EE2E264-4246-4356-A8CC-F9E6D68383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599" y="2105128"/>
            <a:ext cx="3611217" cy="3460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AA946-2C31-433C-BFCF-90FEF23828AA}"/>
              </a:ext>
            </a:extLst>
          </p:cNvPr>
          <p:cNvSpPr txBox="1"/>
          <p:nvPr/>
        </p:nvSpPr>
        <p:spPr>
          <a:xfrm>
            <a:off x="5574951" y="1225689"/>
            <a:ext cx="59381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Most profitable category: Toys &amp; Gifts 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Contribution: 15.07%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popular category during first purchase of customer: Toys &amp; Gifts   ( Frequency: 14,955 )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 10 maximum &amp; minimum rated products from Auto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Metrics indicate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the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main target audience should be families with kids.                                                                                                    Marketing strategies to appeal to families, emphasizing products and bundles that meet their needs.                                Highlight family-friendly promotions during key seasons and events, Back-to-School offers, and Vacation sales.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targeted cross-selling strategies that promote these combinations. Offer bundled discounts and promotions to encourage purchase across these complementary categories.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9512B-2297-446B-86A1-9CF6DB9C83F8}"/>
              </a:ext>
            </a:extLst>
          </p:cNvPr>
          <p:cNvSpPr txBox="1"/>
          <p:nvPr/>
        </p:nvSpPr>
        <p:spPr>
          <a:xfrm>
            <a:off x="1963734" y="1527082"/>
            <a:ext cx="24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Cross-Selling Products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13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EA74-B85B-45C5-8A60-43C4501E1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0756"/>
            <a:ext cx="9601200" cy="771939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4770-04E0-49EF-8F92-C813BD241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0017"/>
            <a:ext cx="9601200" cy="42373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Overview of the Project</a:t>
            </a:r>
          </a:p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Aim: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30352" lvl="1" indent="0">
              <a:buNone/>
            </a:pPr>
            <a:r>
              <a:rPr lang="en-US" i="0" dirty="0">
                <a:latin typeface="Calibri" panose="020F0502020204030204" pitchFamily="34" charset="0"/>
                <a:cs typeface="Calibri" panose="020F0502020204030204" pitchFamily="34" charset="0"/>
              </a:rPr>
              <a:t>To use sales data analytics to uncover actionable insights that drive strategic decisions and improve business performance 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Objective: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87552" lvl="1" indent="-457200">
              <a:buFont typeface="+mj-lt"/>
              <a:buAutoNum type="arabicPeriod"/>
            </a:pPr>
            <a:r>
              <a:rPr lang="en-US" i="0" dirty="0">
                <a:latin typeface="Calibri" panose="020F0502020204030204" pitchFamily="34" charset="0"/>
                <a:cs typeface="Calibri" panose="020F0502020204030204" pitchFamily="34" charset="0"/>
              </a:rPr>
              <a:t>Analyze customer behaviors, product preferences, and store/channel performances.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i="0" dirty="0">
                <a:latin typeface="Calibri" panose="020F0502020204030204" pitchFamily="34" charset="0"/>
                <a:cs typeface="Calibri" panose="020F0502020204030204" pitchFamily="34" charset="0"/>
              </a:rPr>
              <a:t>Identify key metrics and trends influencing sales patterns and seasonality.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i="0" dirty="0">
                <a:latin typeface="Calibri" panose="020F0502020204030204" pitchFamily="34" charset="0"/>
                <a:cs typeface="Calibri" panose="020F0502020204030204" pitchFamily="34" charset="0"/>
              </a:rPr>
              <a:t>Define customer segments and product categories for targeted marketing and sales strategies.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i="0" dirty="0">
                <a:latin typeface="Calibri" panose="020F0502020204030204" pitchFamily="34" charset="0"/>
                <a:cs typeface="Calibri" panose="020F0502020204030204" pitchFamily="34" charset="0"/>
              </a:rPr>
              <a:t>Provide recommendations to optimize marketing campaigns and work on customer retention strategies</a:t>
            </a:r>
            <a:endParaRPr lang="en-IN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79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C7DD-D756-4666-A53B-0D68FD30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18" y="351183"/>
            <a:ext cx="9601200" cy="559904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Category Pareto Analysis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9874EB-D608-402C-92C1-4234F6BCC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818" y="1401419"/>
            <a:ext cx="4995243" cy="3846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E7834-F6B6-4D4D-86DC-77C2EA4130D9}"/>
              </a:ext>
            </a:extLst>
          </p:cNvPr>
          <p:cNvSpPr txBox="1"/>
          <p:nvPr/>
        </p:nvSpPr>
        <p:spPr>
          <a:xfrm>
            <a:off x="6838122" y="1405032"/>
            <a:ext cx="4784035" cy="473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top 5 categories out of 14, account for approximately 65% of total sales.              The top 8 categories contribute to over 80% of total sales.</a:t>
            </a:r>
          </a:p>
          <a:p>
            <a:pPr marL="685800" lvl="1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Allocate resources effectively to maximize sales and profitability in these key areas.</a:t>
            </a:r>
          </a:p>
          <a:p>
            <a:pPr marL="685800" lvl="1">
              <a:lnSpc>
                <a:spcPct val="107000"/>
              </a:lnSpc>
              <a:spcAft>
                <a:spcPts val="800"/>
              </a:spcAft>
            </a:pP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 like Electronics, Pet Shop, and Fashion contribute the least to total sales.</a:t>
            </a:r>
          </a:p>
          <a:p>
            <a:pPr marL="685800" lvl="1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trategic actions such as repositioning of store layout, targeted marketing, or even phasing out low-contributing products to optimize the product portfolio.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349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3FCF-65BE-444C-B155-1F068D6D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4177"/>
            <a:ext cx="9601200" cy="679174"/>
          </a:xfrm>
        </p:spPr>
        <p:txBody>
          <a:bodyPr>
            <a:normAutofit fontScale="90000"/>
          </a:bodyPr>
          <a:lstStyle/>
          <a:p>
            <a:r>
              <a:rPr lang="en-IN" spc="-60" dirty="0"/>
              <a:t>Sales Trends</a:t>
            </a:r>
            <a:r>
              <a:rPr lang="en-IN" spc="-10" dirty="0"/>
              <a:t> </a:t>
            </a:r>
            <a:r>
              <a:rPr lang="en-IN" spc="-40" dirty="0"/>
              <a:t>and </a:t>
            </a:r>
            <a:r>
              <a:rPr lang="en-IN" spc="-885" dirty="0"/>
              <a:t> </a:t>
            </a:r>
            <a:r>
              <a:rPr lang="en-IN" spc="-114" dirty="0"/>
              <a:t>Seasonality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CF558-0A7F-4BE3-8A37-0EE45F3F283C}"/>
              </a:ext>
            </a:extLst>
          </p:cNvPr>
          <p:cNvSpPr txBox="1"/>
          <p:nvPr/>
        </p:nvSpPr>
        <p:spPr>
          <a:xfrm>
            <a:off x="7229367" y="2003117"/>
            <a:ext cx="3968720" cy="4450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 Highest Sales Months: August 	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Amount: ₹1.9M	Contribution Percentage: 10.65%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 Lowest Sales Months: Sept 	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Sales Amount: ₹1.1M	Contribution Percentage: 6.30%</a:t>
            </a:r>
          </a:p>
          <a:p>
            <a:endParaRPr lang="en-IN" dirty="0"/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Implement seasonal promotions and marketing campaigns in September to boost sales during this low period, and ensure inventory is well-stocked for the August peak.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DEB96-1C4F-46C4-870E-83626253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03117"/>
            <a:ext cx="5145053" cy="31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9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C8CD-78BE-483D-B669-0DFF29C3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IN" spc="-60" dirty="0"/>
              <a:t>Sales Trends</a:t>
            </a:r>
            <a:r>
              <a:rPr lang="en-IN" spc="-10" dirty="0"/>
              <a:t> </a:t>
            </a:r>
            <a:r>
              <a:rPr lang="en-IN" spc="-40" dirty="0"/>
              <a:t>and </a:t>
            </a:r>
            <a:r>
              <a:rPr lang="en-IN" spc="-885" dirty="0"/>
              <a:t> </a:t>
            </a:r>
            <a:r>
              <a:rPr lang="en-IN" spc="-114" dirty="0"/>
              <a:t>Seasonality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0D545-CAB0-465A-BA1C-C05386C5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90" y="2239618"/>
            <a:ext cx="5275259" cy="3591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9326C6-DF43-4E06-98DE-EE4864AE5119}"/>
              </a:ext>
            </a:extLst>
          </p:cNvPr>
          <p:cNvSpPr txBox="1"/>
          <p:nvPr/>
        </p:nvSpPr>
        <p:spPr>
          <a:xfrm>
            <a:off x="7593496" y="2472451"/>
            <a:ext cx="3162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Steady growth in Sales over 2022 </a:t>
            </a:r>
          </a:p>
          <a:p>
            <a:r>
              <a:rPr lang="en-US" dirty="0"/>
              <a:t>Although the sales growth is seen in 2023, sales peaking in mid-2023, there is a dip in sales every other month and </a:t>
            </a:r>
          </a:p>
          <a:p>
            <a:r>
              <a:rPr lang="en-US" dirty="0"/>
              <a:t>Towards the end of the year there is a sharp decline in sales.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0268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8018-0C1A-48AF-84DA-44DF342DD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609" y="317982"/>
            <a:ext cx="9601200" cy="718930"/>
          </a:xfrm>
        </p:spPr>
        <p:txBody>
          <a:bodyPr>
            <a:normAutofit/>
          </a:bodyPr>
          <a:lstStyle/>
          <a:p>
            <a:r>
              <a:rPr lang="en-IN" sz="4000" spc="-60" dirty="0"/>
              <a:t>Sales Trends</a:t>
            </a:r>
            <a:r>
              <a:rPr lang="en-IN" sz="4000" spc="-10" dirty="0"/>
              <a:t> </a:t>
            </a:r>
            <a:r>
              <a:rPr lang="en-IN" sz="4000" spc="-40" dirty="0"/>
              <a:t>and </a:t>
            </a:r>
            <a:r>
              <a:rPr lang="en-IN" sz="4000" spc="-885" dirty="0"/>
              <a:t> </a:t>
            </a:r>
            <a:r>
              <a:rPr lang="en-IN" sz="4000" spc="-114" dirty="0"/>
              <a:t>Seasonality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97236-583C-44A1-BE96-14A52C395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374" y="1690985"/>
            <a:ext cx="3452191" cy="217598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F62A5E-FAA3-4A28-99BF-4661F7FDFDCA}"/>
              </a:ext>
            </a:extLst>
          </p:cNvPr>
          <p:cNvSpPr txBox="1"/>
          <p:nvPr/>
        </p:nvSpPr>
        <p:spPr>
          <a:xfrm>
            <a:off x="1977412" y="1192723"/>
            <a:ext cx="27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Sales by days of the week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ED318-4DDF-4424-A9F8-AD324F05852D}"/>
              </a:ext>
            </a:extLst>
          </p:cNvPr>
          <p:cNvSpPr txBox="1"/>
          <p:nvPr/>
        </p:nvSpPr>
        <p:spPr>
          <a:xfrm>
            <a:off x="2081938" y="4151712"/>
            <a:ext cx="249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Weekdays vs Weekends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B9FC0-BFC2-4756-BFC1-5ACA40CC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45" y="4649974"/>
            <a:ext cx="3452191" cy="1988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89F7F-3991-4851-91CB-CDF2045FAEE2}"/>
              </a:ext>
            </a:extLst>
          </p:cNvPr>
          <p:cNvSpPr txBox="1"/>
          <p:nvPr/>
        </p:nvSpPr>
        <p:spPr>
          <a:xfrm>
            <a:off x="6294783" y="1690985"/>
            <a:ext cx="4996069" cy="3246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peaked in mid-week, specifically on Wednesdays, while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were lowest towards the weekends, specifically on Friday.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sales on weekends could indicate that customers are busy engaged in other recreational activities, on holidays, etc.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 mid-week promotions to capitalize on high traffic and explore strategies to boost sales on Fridays, such as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surprise Flash sales like </a:t>
            </a:r>
            <a:r>
              <a:rPr lang="en-U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‘Fantastic Fridays’, </a:t>
            </a:r>
            <a:r>
              <a:rPr lang="en-US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358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36587-8657-48C4-A35B-7F51C773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37930"/>
            <a:ext cx="9601200" cy="838200"/>
          </a:xfrm>
        </p:spPr>
        <p:txBody>
          <a:bodyPr/>
          <a:lstStyle/>
          <a:p>
            <a:r>
              <a:rPr lang="en-US" dirty="0"/>
              <a:t>Cohort Analysis – Customer retention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C109-5FF1-4A4A-BA23-855D571C4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3999"/>
            <a:ext cx="10038522" cy="5221357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28619-8EF2-450E-9EAA-EC05766AEF73}"/>
              </a:ext>
            </a:extLst>
          </p:cNvPr>
          <p:cNvSpPr txBox="1"/>
          <p:nvPr/>
        </p:nvSpPr>
        <p:spPr>
          <a:xfrm>
            <a:off x="8020878" y="2219738"/>
            <a:ext cx="35648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Significant drop in customer retention consistently across all cohorts.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Customer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product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incentives like Loyalty programs and discounts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A0A10-E112-4520-B675-3771635B9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04" y="2016189"/>
            <a:ext cx="6076122" cy="36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C29B-8647-4383-B16A-E7D8D7A0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1939"/>
          </a:xfrm>
        </p:spPr>
        <p:txBody>
          <a:bodyPr/>
          <a:lstStyle/>
          <a:p>
            <a:r>
              <a:rPr lang="en-US" dirty="0"/>
              <a:t>Overall Recommendations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0FAC1-A981-414C-B9A3-82AF65C77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9530"/>
            <a:ext cx="9601200" cy="4810540"/>
          </a:xfrm>
        </p:spPr>
        <p:txBody>
          <a:bodyPr>
            <a:normAutofit fontScale="92500" lnSpcReduction="20000"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Loyalty Programs</a:t>
            </a:r>
            <a:r>
              <a:rPr lang="en-IN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Implement and promote loyalty programs to encourage repeat purchases and increase customer retention.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Cross-Selling and Upselling</a:t>
            </a:r>
            <a:r>
              <a:rPr lang="en-IN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Use personalized recommendations to cross-sell and upsell products, increasing average order values.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Targeted Discounts</a:t>
            </a:r>
            <a:r>
              <a:rPr lang="en-IN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Offer targeted discounts and promotions to high-value customers and during off-peak periods.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Engagement</a:t>
            </a:r>
            <a:r>
              <a:rPr lang="en-IN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Enhance customer engagement through personalized marketing and communication strategies.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 Management</a:t>
            </a:r>
            <a:r>
              <a:rPr lang="en-IN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Continuously evaluate and optimize cost structures to improve profit margins.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 Bundling</a:t>
            </a:r>
            <a:r>
              <a:rPr lang="en-IN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Encourage customers to purchase across multiple categories through bundled deals and cross-category promotions.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6293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87FC-ABB8-4D88-BFBD-9419A3F3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C636C-5D34-4FAB-89EF-DE667971F3A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5B3AB-FE89-4F4C-8FAC-FAE141E35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73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0513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43803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E4B7-F2F2-4F24-A38B-1BDB17CD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7748"/>
            <a:ext cx="9601200" cy="55990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2CC96-8792-4327-9AB5-32DC16D76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245705"/>
            <a:ext cx="10104783" cy="5367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Data Sources:</a:t>
            </a:r>
          </a:p>
          <a:p>
            <a:pPr marL="530352" lvl="1" indent="0">
              <a:lnSpc>
                <a:spcPct val="50000"/>
              </a:lnSpc>
              <a:spcBef>
                <a:spcPts val="400"/>
              </a:spcBef>
              <a:spcAft>
                <a:spcPts val="800"/>
              </a:spcAft>
              <a:buNone/>
            </a:pPr>
            <a:r>
              <a:rPr lang="en-IN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FACT Table:  Orders </a:t>
            </a:r>
            <a:endParaRPr lang="en-IN" sz="1800" i="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530352" lvl="1" indent="0">
              <a:lnSpc>
                <a:spcPct val="50000"/>
              </a:lnSpc>
              <a:spcBef>
                <a:spcPts val="400"/>
              </a:spcBef>
              <a:spcAft>
                <a:spcPts val="800"/>
              </a:spcAft>
              <a:buNone/>
            </a:pPr>
            <a:r>
              <a:rPr lang="en-IN" sz="1800" i="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DIMENSION Tables:  Customers, </a:t>
            </a:r>
            <a:r>
              <a:rPr lang="en-IN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Order Payments, Order Review</a:t>
            </a:r>
            <a:r>
              <a:rPr lang="en-IN" sz="1800" i="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N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Ratings, Products Info, Store Info</a:t>
            </a:r>
            <a:r>
              <a:rPr lang="en-IN" sz="1800" i="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and Preparation:</a:t>
            </a:r>
          </a:p>
          <a:p>
            <a:pPr marL="530352" lvl="1" indent="0">
              <a:buNone/>
            </a:pPr>
            <a:r>
              <a:rPr lang="en-US" sz="1800" i="0" spc="-40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Handling</a:t>
            </a:r>
            <a:r>
              <a:rPr lang="en-US" sz="1800" i="0" spc="20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0" spc="-60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en-US" sz="1800" i="0" spc="15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0" spc="-75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US" sz="1800" i="0" spc="-10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0" spc="-25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800" i="0" spc="10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0" spc="-50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duplicates.</a:t>
            </a:r>
          </a:p>
          <a:p>
            <a:pPr marL="530352" lvl="1" indent="0">
              <a:buNone/>
            </a:pPr>
            <a:r>
              <a:rPr lang="en-US" sz="1800" i="0" spc="-10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1800" i="0" spc="-5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0" spc="-45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 in</a:t>
            </a:r>
            <a:r>
              <a:rPr lang="en-US" sz="1800" i="0" spc="-60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consistency in Datetime values replaced with consistent format: YYYY-MM-DD HH:MM:SS</a:t>
            </a:r>
          </a:p>
          <a:p>
            <a:pPr marL="530352" lvl="1" indent="0">
              <a:buNone/>
            </a:pPr>
            <a:r>
              <a:rPr lang="en-IN" sz="18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Period of available Data: March 2</a:t>
            </a:r>
            <a:r>
              <a:rPr lang="en-IN" sz="1800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IN" sz="18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2020 – December 9</a:t>
            </a:r>
            <a:r>
              <a:rPr lang="en-IN" sz="1800" i="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IN" sz="18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2023</a:t>
            </a:r>
            <a:endParaRPr lang="en-US" sz="1800" i="0" spc="-60" dirty="0">
              <a:solidFill>
                <a:srgbClr val="2525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0352" lvl="1" indent="0">
              <a:buNone/>
            </a:pPr>
            <a:r>
              <a:rPr lang="en-US" sz="1800" i="0" spc="-60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values of Total Amount in Orders Table and Payment Value in Order Payments are not matching.</a:t>
            </a:r>
          </a:p>
          <a:p>
            <a:pPr marL="530352" lvl="1" indent="0">
              <a:buNone/>
            </a:pPr>
            <a:r>
              <a:rPr lang="en-US" sz="1800" i="0" spc="-60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in Quantity column is updated to handle it.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416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03FB-B48E-4FDA-B298-7A51386B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2426"/>
          </a:xfrm>
        </p:spPr>
        <p:txBody>
          <a:bodyPr>
            <a:normAutofit/>
          </a:bodyPr>
          <a:lstStyle/>
          <a:p>
            <a:r>
              <a:rPr lang="en-US" dirty="0"/>
              <a:t>High-Level Metrics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2664B-00AE-46F6-8D9B-C90DE208C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0017"/>
            <a:ext cx="9601200" cy="4691270"/>
          </a:xfrm>
        </p:spPr>
        <p:txBody>
          <a:bodyPr>
            <a:normAutofit/>
          </a:bodyPr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60000">
              <a:lnSpc>
                <a:spcPct val="120000"/>
              </a:lnSpc>
              <a:spcBef>
                <a:spcPts val="5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Total no. of Orders: 98,666</a:t>
            </a:r>
          </a:p>
          <a:p>
            <a:pPr indent="-360000">
              <a:lnSpc>
                <a:spcPct val="120000"/>
              </a:lnSpc>
              <a:spcBef>
                <a:spcPts val="500"/>
              </a:spcBef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of Customers: 98,575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60000">
              <a:lnSpc>
                <a:spcPct val="120000"/>
              </a:lnSpc>
              <a:spcBef>
                <a:spcPts val="500"/>
              </a:spcBef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Revenue: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1.81 Cr.</a:t>
            </a:r>
          </a:p>
          <a:p>
            <a:pPr indent="-360000">
              <a:lnSpc>
                <a:spcPct val="120000"/>
              </a:lnSpc>
              <a:spcBef>
                <a:spcPts val="500"/>
              </a:spcBef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Profit: ₹ 26.6 L</a:t>
            </a:r>
          </a:p>
          <a:p>
            <a:pPr indent="-360000">
              <a:lnSpc>
                <a:spcPct val="120000"/>
              </a:lnSpc>
              <a:spcBef>
                <a:spcPts val="500"/>
              </a:spcBef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Total Quantity: 1,34,936</a:t>
            </a:r>
          </a:p>
          <a:p>
            <a:pPr marL="228600" indent="-360000">
              <a:lnSpc>
                <a:spcPct val="120000"/>
              </a:lnSpc>
              <a:spcBef>
                <a:spcPts val="50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Per Customer: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26.98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477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F13F-89C8-4263-A62E-76B736B36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37931"/>
            <a:ext cx="9601200" cy="546652"/>
          </a:xfrm>
        </p:spPr>
        <p:txBody>
          <a:bodyPr>
            <a:normAutofit fontScale="90000"/>
          </a:bodyPr>
          <a:lstStyle/>
          <a:p>
            <a:r>
              <a:rPr lang="en-US" dirty="0"/>
              <a:t>Key Findings from High-level Metrics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AFBC-8E28-4041-A5E5-296BF865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09530"/>
            <a:ext cx="10316818" cy="481053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With a </a:t>
            </a:r>
            <a:r>
              <a:rPr lang="en-IN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total profit 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of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 </a:t>
            </a:r>
            <a:r>
              <a:rPr lang="en-IN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26.6 L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the </a:t>
            </a:r>
            <a:r>
              <a:rPr lang="en-IN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profit margin 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 approximately </a:t>
            </a:r>
            <a:r>
              <a:rPr lang="en-IN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14.73%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Explore cost reduction strategies and higher-margin products to increase overall profitability.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</a:t>
            </a:r>
            <a:r>
              <a:rPr lang="en-IN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total discount 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given (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 </a:t>
            </a:r>
            <a:r>
              <a:rPr lang="en-IN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5.52 L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results in an </a:t>
            </a:r>
            <a:r>
              <a:rPr lang="en-IN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average discount per order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 </a:t>
            </a:r>
            <a:r>
              <a:rPr lang="en-IN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5.6 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</a:t>
            </a:r>
            <a:r>
              <a:rPr lang="en-IN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 customer 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of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 </a:t>
            </a:r>
            <a:r>
              <a:rPr lang="en-IN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4.97.                                                                             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is relatively low compared to the average order value, indicating discounts are not a significant driver of sales.                                                                 Consider targeted discount campaigns for high-value customers and during slow sales periods to boost purchase frequency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104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DC5B-ED85-41CC-8201-EF1B0265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7443"/>
            <a:ext cx="9601200" cy="573157"/>
          </a:xfrm>
        </p:spPr>
        <p:txBody>
          <a:bodyPr>
            <a:normAutofit fontScale="90000"/>
          </a:bodyPr>
          <a:lstStyle/>
          <a:p>
            <a:r>
              <a:rPr lang="en-US" dirty="0"/>
              <a:t>Key Findings from High-level Metrics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68556-58BD-4CD7-BB08-374A1C64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6035"/>
            <a:ext cx="9601200" cy="413136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</a:t>
            </a:r>
            <a:r>
              <a:rPr lang="en-IN" sz="2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repeat purchase rate </a:t>
            </a: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 </a:t>
            </a:r>
            <a:r>
              <a:rPr lang="en-IN" sz="2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10.06%</a:t>
            </a: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but </a:t>
            </a:r>
            <a:r>
              <a:rPr lang="en-IN" sz="2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repeat customer percentage </a:t>
            </a: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 only </a:t>
            </a:r>
            <a:r>
              <a:rPr lang="en-IN" sz="26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0.04</a:t>
            </a:r>
            <a:r>
              <a:rPr lang="en-IN" sz="2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%</a:t>
            </a: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indicating a high proportion of </a:t>
            </a:r>
            <a:r>
              <a:rPr lang="en-IN" sz="2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one-time buyers </a:t>
            </a: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IN" sz="2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99.96%</a:t>
            </a: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).</a:t>
            </a:r>
            <a:r>
              <a:rPr lang="en-IN" sz="2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Develop retention strategies such as personalized marketing, loyalty rewards, and customer engagement programs to convert one-time buyers into repeat customers.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</a:t>
            </a:r>
            <a:r>
              <a:rPr lang="en-IN" sz="2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average order value </a:t>
            </a: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 </a:t>
            </a:r>
            <a:r>
              <a:rPr lang="en-IN" sz="2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183.024</a:t>
            </a: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and </a:t>
            </a:r>
            <a:r>
              <a:rPr lang="en-IN" sz="2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average sales per customer </a:t>
            </a: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 </a:t>
            </a:r>
            <a:r>
              <a:rPr lang="en-IN" sz="2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183.19</a:t>
            </a:r>
            <a:r>
              <a:rPr lang="en-IN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are nearly identical, reinforcing that most customers make a single purchase.                                                                                       Implement cross-selling and upselling techniques to increase the basket size and value per order.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002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E151B-22E9-400F-85F5-28D03A37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228600"/>
            <a:ext cx="6176776" cy="609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Store Analysis</a:t>
            </a:r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ED08DA8-01AC-4C0C-BED3-66B769FF5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3717214"/>
            <a:ext cx="3934633" cy="288236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5BAC65-6F5D-477A-968F-17F5586A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1367984"/>
            <a:ext cx="3553133" cy="16650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5115AA-BA47-4004-A7D3-DE6D10A9B5F9}"/>
              </a:ext>
            </a:extLst>
          </p:cNvPr>
          <p:cNvSpPr txBox="1"/>
          <p:nvPr/>
        </p:nvSpPr>
        <p:spPr>
          <a:xfrm>
            <a:off x="488402" y="1019608"/>
            <a:ext cx="32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Region-wise Store Distribution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34E23-CC32-46A5-95F7-7F23AF06E926}"/>
              </a:ext>
            </a:extLst>
          </p:cNvPr>
          <p:cNvSpPr txBox="1"/>
          <p:nvPr/>
        </p:nvSpPr>
        <p:spPr>
          <a:xfrm>
            <a:off x="682847" y="3274130"/>
            <a:ext cx="283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3 categories by Region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AA0DC-10C7-499C-B08D-4C2FEC2B897D}"/>
              </a:ext>
            </a:extLst>
          </p:cNvPr>
          <p:cNvSpPr txBox="1"/>
          <p:nvPr/>
        </p:nvSpPr>
        <p:spPr>
          <a:xfrm>
            <a:off x="5194852" y="1388940"/>
            <a:ext cx="6508746" cy="5150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37 Active stores out of 534</a:t>
            </a:r>
            <a:endParaRPr lang="en-IN" sz="185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8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Indicating a significant no. of stores either closed or with missing sales data.</a:t>
            </a:r>
            <a:endParaRPr lang="en-IN" sz="185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 regions: East, West, North, and South. </a:t>
            </a:r>
            <a:endParaRPr lang="en-IN" sz="185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8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North has stores in 4 states, while other regions have stores in 1 state each.</a:t>
            </a:r>
            <a:endParaRPr lang="en-IN" sz="185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18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Single-store cities - cautious approach to market penetration</a:t>
            </a:r>
            <a:endParaRPr lang="en-IN" sz="185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18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Assess performance and market potential. </a:t>
            </a:r>
            <a:r>
              <a:rPr lang="en-IN" sz="185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      </a:t>
            </a:r>
            <a:r>
              <a:rPr lang="en-IN" sz="18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Consider opening additional stores in high-demand areas.</a:t>
            </a:r>
            <a:endParaRPr lang="en-IN" sz="185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Top 3 categories vary by region - diverse customer preferences</a:t>
            </a:r>
            <a:endParaRPr lang="en-IN" sz="185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8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Marketing strategies to align with regional preferences. </a:t>
            </a:r>
            <a:r>
              <a:rPr lang="en-IN" sz="185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</a:t>
            </a:r>
            <a:r>
              <a:rPr lang="en-US" sz="18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Ensure ample stock and promote those categories heavily in that area.</a:t>
            </a:r>
            <a:endParaRPr lang="en-IN" sz="185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020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2DDD-1AB9-44B4-8197-E9C4CFEF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1885"/>
            <a:ext cx="9601200" cy="665922"/>
          </a:xfrm>
        </p:spPr>
        <p:txBody>
          <a:bodyPr>
            <a:normAutofit fontScale="90000"/>
          </a:bodyPr>
          <a:lstStyle/>
          <a:p>
            <a:r>
              <a:rPr lang="en-US" dirty="0"/>
              <a:t>Store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9D9DD-BA16-4073-B9D1-ED4B6E67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3270"/>
            <a:ext cx="9601200" cy="4224130"/>
          </a:xfrm>
        </p:spPr>
        <p:txBody>
          <a:bodyPr/>
          <a:lstStyle/>
          <a:p>
            <a:pPr marL="0" indent="0">
              <a:buNone/>
            </a:pP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Top 10 best Performing stores	            Bottom 10 worst Performing stores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32F7C-32A8-473C-8AF8-CCF17030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3322"/>
            <a:ext cx="3929270" cy="2695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E08BA-7948-41F6-82CE-113DE854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71" y="2893322"/>
            <a:ext cx="4057943" cy="2676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396916-C3B4-46DD-8A79-A8AA8310F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2893322"/>
            <a:ext cx="821221" cy="11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9809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12685</TotalTime>
  <Words>1665</Words>
  <Application>Microsoft Office PowerPoint</Application>
  <PresentationFormat>Widescreen</PresentationFormat>
  <Paragraphs>168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Consolas</vt:lpstr>
      <vt:lpstr>Franklin Gothic Book</vt:lpstr>
      <vt:lpstr>Times New Roman</vt:lpstr>
      <vt:lpstr>Wingdings</vt:lpstr>
      <vt:lpstr>Crop</vt:lpstr>
      <vt:lpstr>Retail Data analysis</vt:lpstr>
      <vt:lpstr>Introduction</vt:lpstr>
      <vt:lpstr>Agenda</vt:lpstr>
      <vt:lpstr>Data Overview</vt:lpstr>
      <vt:lpstr>High-Level Metrics</vt:lpstr>
      <vt:lpstr>Key Findings from High-level Metrics</vt:lpstr>
      <vt:lpstr>Key Findings from High-level Metrics</vt:lpstr>
      <vt:lpstr>Store Analysis</vt:lpstr>
      <vt:lpstr>Store Analysis</vt:lpstr>
      <vt:lpstr>Store Distribution and Performance Insights  </vt:lpstr>
      <vt:lpstr>Product Analysis</vt:lpstr>
      <vt:lpstr>Product Analysis</vt:lpstr>
      <vt:lpstr>Customer Analysis</vt:lpstr>
      <vt:lpstr>PowerPoint Presentation</vt:lpstr>
      <vt:lpstr>Customer Analysis</vt:lpstr>
      <vt:lpstr>PowerPoint Presentation</vt:lpstr>
      <vt:lpstr>Customer Acquisition</vt:lpstr>
      <vt:lpstr>RFM Customer Segmentation</vt:lpstr>
      <vt:lpstr>Category Analysis</vt:lpstr>
      <vt:lpstr>Category Pareto Analysis</vt:lpstr>
      <vt:lpstr>Sales Trends and  Seasonality</vt:lpstr>
      <vt:lpstr>Sales Trends and  Seasonality</vt:lpstr>
      <vt:lpstr>Sales Trends and  Seasonality</vt:lpstr>
      <vt:lpstr>Cohort Analysis – Customer retention</vt:lpstr>
      <vt:lpstr>Overall Recommendations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INSHA AHMED - 190953292</dc:creator>
  <cp:lastModifiedBy>INSHA AHMED - 190953292</cp:lastModifiedBy>
  <cp:revision>252</cp:revision>
  <dcterms:created xsi:type="dcterms:W3CDTF">2024-06-14T21:03:12Z</dcterms:created>
  <dcterms:modified xsi:type="dcterms:W3CDTF">2024-06-28T15:01:16Z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